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55"/>
  </p:handoutMasterIdLst>
  <p:sldIdLst>
    <p:sldId id="3170" r:id="rId3"/>
    <p:sldId id="3172" r:id="rId5"/>
    <p:sldId id="3195" r:id="rId6"/>
    <p:sldId id="3221" r:id="rId7"/>
    <p:sldId id="3222" r:id="rId8"/>
    <p:sldId id="3223" r:id="rId9"/>
    <p:sldId id="3292" r:id="rId10"/>
    <p:sldId id="3224" r:id="rId11"/>
    <p:sldId id="3225" r:id="rId12"/>
    <p:sldId id="3226" r:id="rId13"/>
    <p:sldId id="3340" r:id="rId14"/>
    <p:sldId id="3265" r:id="rId15"/>
    <p:sldId id="3227" r:id="rId16"/>
    <p:sldId id="3232" r:id="rId17"/>
    <p:sldId id="3236" r:id="rId18"/>
    <p:sldId id="3231" r:id="rId19"/>
    <p:sldId id="3293" r:id="rId20"/>
    <p:sldId id="3233" r:id="rId21"/>
    <p:sldId id="3313" r:id="rId22"/>
    <p:sldId id="3341" r:id="rId23"/>
    <p:sldId id="3235" r:id="rId24"/>
    <p:sldId id="3267" r:id="rId25"/>
    <p:sldId id="3406" r:id="rId26"/>
    <p:sldId id="3266" r:id="rId27"/>
    <p:sldId id="3237" r:id="rId28"/>
    <p:sldId id="3234" r:id="rId29"/>
    <p:sldId id="3239" r:id="rId30"/>
    <p:sldId id="3376" r:id="rId31"/>
    <p:sldId id="3295" r:id="rId32"/>
    <p:sldId id="3296" r:id="rId33"/>
    <p:sldId id="3297" r:id="rId34"/>
    <p:sldId id="3298" r:id="rId35"/>
    <p:sldId id="3300" r:id="rId36"/>
    <p:sldId id="3301" r:id="rId37"/>
    <p:sldId id="3302" r:id="rId38"/>
    <p:sldId id="3309" r:id="rId39"/>
    <p:sldId id="3303" r:id="rId40"/>
    <p:sldId id="3304" r:id="rId41"/>
    <p:sldId id="3305" r:id="rId42"/>
    <p:sldId id="3240" r:id="rId43"/>
    <p:sldId id="3241" r:id="rId44"/>
    <p:sldId id="3244" r:id="rId45"/>
    <p:sldId id="3397" r:id="rId46"/>
    <p:sldId id="3398" r:id="rId47"/>
    <p:sldId id="3243" r:id="rId48"/>
    <p:sldId id="3408" r:id="rId49"/>
    <p:sldId id="3254" r:id="rId50"/>
    <p:sldId id="3404" r:id="rId51"/>
    <p:sldId id="3310" r:id="rId52"/>
    <p:sldId id="3407" r:id="rId53"/>
    <p:sldId id="3314" r:id="rId54"/>
  </p:sldIdLst>
  <p:sldSz cx="12858750" cy="7232650"/>
  <p:notesSz cx="6858000" cy="9144000"/>
  <p:custDataLst>
    <p:tags r:id="rId5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E00"/>
    <a:srgbClr val="002436"/>
    <a:srgbClr val="00709F"/>
    <a:srgbClr val="99CE23"/>
    <a:srgbClr val="0D8200"/>
    <a:srgbClr val="75A42D"/>
    <a:srgbClr val="122F5A"/>
    <a:srgbClr val="0D2343"/>
    <a:srgbClr val="31343D"/>
    <a:srgbClr val="A18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28" autoAdjust="0"/>
    <p:restoredTop sz="95317" autoAdjust="0"/>
  </p:normalViewPr>
  <p:slideViewPr>
    <p:cSldViewPr>
      <p:cViewPr varScale="1">
        <p:scale>
          <a:sx n="64" d="100"/>
          <a:sy n="64" d="100"/>
        </p:scale>
        <p:origin x="-196" y="-76"/>
      </p:cViewPr>
      <p:guideLst>
        <p:guide orient="horz" pos="307"/>
        <p:guide orient="horz" pos="4196"/>
        <p:guide pos="4050"/>
        <p:guide pos="478"/>
        <p:guide pos="7508"/>
        <p:guide pos="6899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11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7550092" y="679164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981200" y="1361681"/>
            <a:ext cx="889635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7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</a:t>
            </a:r>
            <a:r>
              <a:rPr lang="zh-CN" altLang="en-US" sz="72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基本使用</a:t>
            </a:r>
            <a:endParaRPr lang="zh-CN" altLang="en-US" sz="72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259"/>
          <p:cNvSpPr>
            <a:spLocks noChangeArrowheads="1"/>
          </p:cNvSpPr>
          <p:nvPr/>
        </p:nvSpPr>
        <p:spPr bwMode="auto">
          <a:xfrm>
            <a:off x="7543165" y="5374640"/>
            <a:ext cx="49853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分享人：侯阿康</a:t>
            </a:r>
            <a:endParaRPr lang="zh-CN" altLang="en-US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259"/>
          <p:cNvSpPr>
            <a:spLocks noChangeArrowheads="1"/>
          </p:cNvSpPr>
          <p:nvPr/>
        </p:nvSpPr>
        <p:spPr bwMode="auto">
          <a:xfrm>
            <a:off x="814705" y="4396740"/>
            <a:ext cx="12010390" cy="16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sz="3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是Linus为了帮助管理 Linux 内核开发而开发的一个开放源码的版本控制软件，git 是目前世界上最先进的分布式版本控制系统（没有之一）</a:t>
            </a:r>
            <a:endParaRPr sz="3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424180" y="386715"/>
            <a:ext cx="1201039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很多人都知道，Linus在1991年创建了开源的Linux，从此，Linux系统不断发展，已经成为最大的服务器系统软件了。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Linus虽然创建了Linux，但Linux的壮大是靠全世界热心的志愿者参与的，这么多人在世界各地为Linux编写代码，那Linux的代码是如何管理的呢？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事实是，在2002年以前，世界各地的志愿者把源代码文件通过diff的方式发给Linus，然后由Linus本人通过手工方式合并代码！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cs typeface="Arial" panose="020B0604020202020204" pitchFamily="34" charset="0"/>
                <a:sym typeface="+mn-ea"/>
              </a:rPr>
              <a:t>因为Linus坚定地反对CVS和SVN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不过，到了2002年，Linux系统已经发展了十年了，代码库之大让Linus很难继续通过手工方式管理了，社区的弟兄们也对这种方式表达了强烈不满，于是Linus选择了一个商业的版本控制系统BitKeeper，BitKeeper的东家BitMover公司出于人道主义精神，授权Linux社区免费使用这个版本控制系统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安定团结的大好局面在2005年就被打破了，原因是Linux社区牛人聚集，不免沾染了一些梁山好汉的江湖习气。开发Samba的Andrew试图破解BitKeeper的协议（这么干的其实也不只他一个），被BitMover公司发现了（监控工作做得不错！），于是BitMover公司怒了，要收回Linux社区的免费使用权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Linus可以向BitMover公司道个歉，保证以后严格管教弟兄们，嗯，这是不可能的。实际情况是这样的：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Linus花了两周时间自己用C写了一个分布式版本控制系统，这就是Git！一个月之内，Linux系统的源码已经由Git管理了！牛是怎么定义的呢？大家可以体会一下。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Git迅速成为最流行的分布式版本控制系统，尤其是2008年，GitHub网站上线了，它为开源项目免费提供Git存储，无数开源项目开始迁移至GitHub，包括jQuery，PHP，Ruby等等。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>
              <a:buNone/>
            </a:pPr>
            <a:r>
              <a:rPr sz="1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历史就是这么偶然，如果不是当年BitMover公司威胁Linux社区，可能现在我们就没有免费而超级好用的Git了。</a:t>
            </a:r>
            <a:endParaRPr sz="1400" b="1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99110" y="384175"/>
            <a:ext cx="35528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了解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529715"/>
            <a:ext cx="3839210" cy="52698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90" y="1946910"/>
            <a:ext cx="6877685" cy="3587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11415" y="1370330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更能体现出分布式版本控制系统，便于多人做同步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625090" y="1452880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更能体现出分布式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39315" y="1084580"/>
            <a:ext cx="1791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为什么要使用</a:t>
            </a:r>
            <a:r>
              <a:rPr lang="en-US" altLang="zh-CN"/>
              <a:t>git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99110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了解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5220" y="2813050"/>
            <a:ext cx="6171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Git在每个版本中，以当时的全部文件为单位，记录一个快照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9110" y="1305560"/>
            <a:ext cx="11420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Git和其他版本控制系统的主要差别在于，</a:t>
            </a:r>
            <a:endParaRPr lang="zh-CN" altLang="en-US"/>
          </a:p>
          <a:p>
            <a:pPr algn="l"/>
            <a:r>
              <a:rPr lang="zh-CN" altLang="en-US"/>
              <a:t>Git只关心文件数据的 </a:t>
            </a:r>
            <a:r>
              <a:rPr lang="zh-CN" altLang="en-US" b="1">
                <a:solidFill>
                  <a:srgbClr val="FF0000"/>
                </a:solidFill>
              </a:rPr>
              <a:t>整体</a:t>
            </a:r>
            <a:r>
              <a:rPr lang="zh-CN" altLang="en-US"/>
              <a:t> 是否发生变化，</a:t>
            </a:r>
            <a:endParaRPr lang="zh-CN" altLang="en-US"/>
          </a:p>
          <a:p>
            <a:pPr algn="l"/>
            <a:r>
              <a:rPr lang="zh-CN" altLang="en-US"/>
              <a:t>而大多数其他系统则只关心 </a:t>
            </a:r>
            <a:r>
              <a:rPr lang="zh-CN" altLang="en-US" b="1">
                <a:solidFill>
                  <a:srgbClr val="FF0000"/>
                </a:solidFill>
              </a:rPr>
              <a:t>文件内容</a:t>
            </a:r>
            <a:r>
              <a:rPr lang="zh-CN" altLang="en-US"/>
              <a:t> 的具体差异。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4360545"/>
            <a:ext cx="6503670" cy="23920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405" y="3692525"/>
            <a:ext cx="5897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它们保存的信息看作是一组基本文件和每个文件</a:t>
            </a:r>
            <a:endParaRPr lang="zh-CN" altLang="en-US"/>
          </a:p>
          <a:p>
            <a:pPr algn="l"/>
            <a:r>
              <a:rPr lang="zh-CN" altLang="en-US"/>
              <a:t>随时间逐步累积的差异。存储每个文件与初始版本的差异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90" y="3379470"/>
            <a:ext cx="5710555" cy="2669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0305" y="2444750"/>
            <a:ext cx="10749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存储快照，是一种数据保护措施，可以对源数据进行一定程度的保护，通俗地讲，可以理解为----后悔药。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基本使用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1642110"/>
            <a:ext cx="8644255" cy="319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基本使用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70" y="1771015"/>
            <a:ext cx="6492240" cy="4286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777365" y="1972551"/>
            <a:ext cx="889635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</a:t>
            </a:r>
            <a:r>
              <a:rPr lang="zh-CN" altLang="en-US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基本使用</a:t>
            </a:r>
            <a:endParaRPr lang="zh-CN" altLang="en-US" sz="6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3400" y="396240"/>
            <a:ext cx="32823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初始化仓库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0" y="1539875"/>
            <a:ext cx="8606790" cy="3519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3400" y="396240"/>
            <a:ext cx="32823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初始化仓库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2950" y="3090545"/>
            <a:ext cx="56273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初始化仓库之后，会有一个</a:t>
            </a:r>
            <a:r>
              <a:rPr lang="en-US" altLang="zh-CN"/>
              <a:t>.git </a:t>
            </a:r>
            <a:r>
              <a:rPr lang="zh-CN" altLang="en-US"/>
              <a:t>文件夹，这个目录是Git来跟踪管理版本的</a:t>
            </a:r>
            <a:endParaRPr lang="zh-CN" altLang="en-US"/>
          </a:p>
          <a:p>
            <a:pPr algn="l"/>
            <a:r>
              <a:rPr lang="zh-CN" altLang="en-US"/>
              <a:t>如果删除这个文件夹</a:t>
            </a:r>
            <a:r>
              <a:rPr lang="en-US" altLang="zh-CN"/>
              <a:t>git</a:t>
            </a:r>
            <a:r>
              <a:rPr lang="zh-CN" altLang="en-US"/>
              <a:t>的本地库就删除了，</a:t>
            </a:r>
            <a:r>
              <a:rPr lang="en-US" altLang="zh-CN"/>
              <a:t>.git </a:t>
            </a:r>
            <a:r>
              <a:rPr lang="zh-CN" altLang="en-US"/>
              <a:t>文件尽量用命令来修改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Git 会创建一个 .git 目录。 这个目录包含了几乎所有 Git 存储和操作的对象。 如若想备份或复制一个版本库，只需把这个目录拷贝至另一处即可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711200"/>
            <a:ext cx="6324600" cy="550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 descr="gitquy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40" y="1122680"/>
            <a:ext cx="6109335" cy="5266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3210" y="1555750"/>
            <a:ext cx="618363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1. 工作区：当前开发程序所在目录称为工作区，即：工作开发都是在该目录，该区域的文件会有状态的变化且状态由git自动检测，如果程序中文件做任何操作（增、删、改）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 暂存区：工作区检测到有文件发生变化，那么意味着较上一个版本之后对程序进行了修改，修改完成之后，可以当做下一版本进行提交，那么就是执行 【git add .】 将所有文件提交到暂存区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版本库：</a:t>
            </a:r>
            <a:r>
              <a:rPr lang="zh-CN" altLang="en-US">
                <a:sym typeface="+mn-ea"/>
              </a:rPr>
              <a:t>然后再执行【git commit -m '又一个版本'】提交到版本库的分支即可，之后可以使用【git log】命令查看版本记录。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3855" y="5578475"/>
            <a:ext cx="52978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ym typeface="+mn-ea"/>
              </a:rPr>
              <a:t>工作区 </a:t>
            </a:r>
            <a:r>
              <a:rPr lang="en-US" altLang="zh-CN" b="1" dirty="0">
                <a:sym typeface="+mn-ea"/>
              </a:rPr>
              <a:t>&gt;&gt; git add &gt;&gt; </a:t>
            </a:r>
            <a:r>
              <a:rPr lang="zh-CN" altLang="en-US" b="1" dirty="0">
                <a:sym typeface="+mn-ea"/>
              </a:rPr>
              <a:t>缓存区 </a:t>
            </a:r>
            <a:r>
              <a:rPr lang="en-US" altLang="zh-CN" b="1" dirty="0">
                <a:sym typeface="+mn-ea"/>
              </a:rPr>
              <a:t>&gt;&gt; git commit  &gt;&gt; </a:t>
            </a:r>
            <a:r>
              <a:rPr lang="zh-CN" altLang="en-US" b="1" dirty="0">
                <a:sym typeface="+mn-ea"/>
              </a:rPr>
              <a:t>版本库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971"/>
            <a:ext cx="12858750" cy="7429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59460" y="1439545"/>
            <a:ext cx="113398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在工作区中创建一个</a:t>
            </a:r>
            <a:r>
              <a:rPr lang="en-US" altLang="zh-CN" sz="2800"/>
              <a:t>index.html</a:t>
            </a:r>
            <a:r>
              <a:rPr lang="zh-CN" altLang="en-US" sz="2800"/>
              <a:t>文件， 添加到版本库</a:t>
            </a:r>
            <a:endParaRPr lang="zh-CN" altLang="en-US" sz="2800"/>
          </a:p>
          <a:p>
            <a:r>
              <a:rPr lang="en-US" altLang="zh-CN" sz="2800"/>
              <a:t>	1.</a:t>
            </a:r>
            <a:r>
              <a:rPr lang="zh-CN" altLang="en-US" sz="2800"/>
              <a:t>使用</a:t>
            </a:r>
            <a:r>
              <a:rPr lang="en-US" altLang="zh-CN" sz="2800"/>
              <a:t>git add index.html</a:t>
            </a:r>
            <a:r>
              <a:rPr lang="zh-CN" altLang="en-US" sz="2800"/>
              <a:t>添加到暂存区</a:t>
            </a:r>
            <a:endParaRPr lang="zh-CN" altLang="en-US" sz="2800"/>
          </a:p>
          <a:p>
            <a:r>
              <a:rPr lang="en-US" altLang="zh-CN" sz="2800"/>
              <a:t>	2.git commit -m“ ”  </a:t>
            </a:r>
            <a:r>
              <a:rPr lang="zh-CN" altLang="en-US" sz="2800"/>
              <a:t>把文件提交到仓库</a:t>
            </a:r>
            <a:endParaRPr lang="zh-CN" alt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759460" y="3625215"/>
            <a:ext cx="1133983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修改</a:t>
            </a:r>
            <a:r>
              <a:rPr lang="en-US" altLang="zh-CN" sz="2400"/>
              <a:t>index.html</a:t>
            </a:r>
            <a:r>
              <a:rPr lang="zh-CN" altLang="en-US" sz="2400"/>
              <a:t>文件， 添加到版本库</a:t>
            </a:r>
            <a:endParaRPr lang="zh-CN" altLang="en-US" sz="2400"/>
          </a:p>
          <a:p>
            <a:r>
              <a:rPr lang="en-US" altLang="zh-CN" sz="2400"/>
              <a:t>	git status </a:t>
            </a:r>
            <a:r>
              <a:rPr lang="zh-CN" altLang="en-US" sz="2400"/>
              <a:t>提示</a:t>
            </a:r>
            <a:r>
              <a:rPr lang="en-US" altLang="zh-CN" sz="2400"/>
              <a:t>modified</a:t>
            </a:r>
            <a:endParaRPr lang="en-US" altLang="zh-CN" sz="2400"/>
          </a:p>
          <a:p>
            <a:r>
              <a:rPr lang="en-US" altLang="zh-CN" sz="2400"/>
              <a:t>	</a:t>
            </a:r>
            <a:r>
              <a:rPr lang="zh-CN" altLang="en-US" sz="2400"/>
              <a:t>如果不想修改执行</a:t>
            </a:r>
            <a:r>
              <a:rPr lang="en-US" altLang="zh-CN" sz="2400"/>
              <a:t>	</a:t>
            </a:r>
            <a:r>
              <a:rPr lang="zh-CN" altLang="en-US" sz="2400"/>
              <a:t>git checkout --文件名意思就是，把文件在工作区做的修改全部撤销</a:t>
            </a:r>
            <a:endParaRPr lang="zh-CN" altLang="en-US" sz="2400"/>
          </a:p>
          <a:p>
            <a:r>
              <a:rPr lang="en-US" altLang="zh-CN" sz="2400"/>
              <a:t>	1.</a:t>
            </a:r>
            <a:r>
              <a:rPr lang="zh-CN" altLang="en-US" sz="2400"/>
              <a:t>使用</a:t>
            </a:r>
            <a:r>
              <a:rPr lang="en-US" altLang="zh-CN" sz="2400"/>
              <a:t>git add index.html </a:t>
            </a:r>
            <a:r>
              <a:rPr lang="zh-CN" altLang="en-US" sz="2400"/>
              <a:t>添加到暂存区</a:t>
            </a:r>
            <a:endParaRPr lang="zh-CN" altLang="en-US" sz="2400"/>
          </a:p>
          <a:p>
            <a:r>
              <a:rPr lang="en-US" altLang="zh-CN" sz="2400"/>
              <a:t>	</a:t>
            </a:r>
            <a:r>
              <a:rPr lang="zh-CN" altLang="en-US" sz="2400"/>
              <a:t>命令`git reset HEAD &lt;file&gt;`可以把暂存区的修改撤销掉（unstage），重新放回工作区</a:t>
            </a:r>
            <a:endParaRPr lang="zh-CN" altLang="en-US" sz="2400"/>
          </a:p>
          <a:p>
            <a:r>
              <a:rPr lang="en-US" altLang="zh-CN" sz="2400"/>
              <a:t>	2.git commit -m“ ”  </a:t>
            </a:r>
            <a:r>
              <a:rPr lang="zh-CN" altLang="en-US" sz="2400"/>
              <a:t>把文件提交到仓库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MH_Number_1"/>
          <p:cNvSpPr/>
          <p:nvPr>
            <p:custDataLst>
              <p:tags r:id="rId2"/>
            </p:custDataLst>
          </p:nvPr>
        </p:nvSpPr>
        <p:spPr>
          <a:xfrm>
            <a:off x="7171419" y="2019797"/>
            <a:ext cx="526692" cy="52669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2" name="MH_Entry_1"/>
          <p:cNvSpPr/>
          <p:nvPr>
            <p:custDataLst>
              <p:tags r:id="rId3"/>
            </p:custDataLst>
          </p:nvPr>
        </p:nvSpPr>
        <p:spPr>
          <a:xfrm>
            <a:off x="7949927" y="2073828"/>
            <a:ext cx="2664296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版本控制</a:t>
            </a:r>
            <a:endParaRPr lang="zh-CN" sz="32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Number_2"/>
          <p:cNvSpPr/>
          <p:nvPr>
            <p:custDataLst>
              <p:tags r:id="rId4"/>
            </p:custDataLst>
          </p:nvPr>
        </p:nvSpPr>
        <p:spPr>
          <a:xfrm>
            <a:off x="7171419" y="3013746"/>
            <a:ext cx="526692" cy="52669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5"/>
            </p:custDataLst>
          </p:nvPr>
        </p:nvSpPr>
        <p:spPr>
          <a:xfrm>
            <a:off x="7949927" y="3067777"/>
            <a:ext cx="2664296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altLang="zh-CN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git </a:t>
            </a: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的介绍</a:t>
            </a:r>
            <a:endParaRPr lang="zh-CN" altLang="en-US" sz="32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Number_3"/>
          <p:cNvSpPr/>
          <p:nvPr>
            <p:custDataLst>
              <p:tags r:id="rId6"/>
            </p:custDataLst>
          </p:nvPr>
        </p:nvSpPr>
        <p:spPr>
          <a:xfrm>
            <a:off x="7171419" y="4007695"/>
            <a:ext cx="526692" cy="52669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6" name="MH_Entry_3"/>
          <p:cNvSpPr/>
          <p:nvPr>
            <p:custDataLst>
              <p:tags r:id="rId7"/>
            </p:custDataLst>
          </p:nvPr>
        </p:nvSpPr>
        <p:spPr>
          <a:xfrm>
            <a:off x="7949927" y="4061726"/>
            <a:ext cx="2664296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git </a:t>
            </a:r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远程库</a:t>
            </a:r>
            <a:endParaRPr lang="zh-CN" altLang="en-US" sz="32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Number_4"/>
          <p:cNvSpPr/>
          <p:nvPr>
            <p:custDataLst>
              <p:tags r:id="rId8"/>
            </p:custDataLst>
          </p:nvPr>
        </p:nvSpPr>
        <p:spPr>
          <a:xfrm>
            <a:off x="7171419" y="5001644"/>
            <a:ext cx="526692" cy="526690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MH_Entry_4"/>
          <p:cNvSpPr/>
          <p:nvPr>
            <p:custDataLst>
              <p:tags r:id="rId9"/>
            </p:custDataLst>
          </p:nvPr>
        </p:nvSpPr>
        <p:spPr>
          <a:xfrm>
            <a:off x="7949927" y="5055675"/>
            <a:ext cx="2664296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多人协作</a:t>
            </a:r>
            <a:endParaRPr 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1"/>
          <p:cNvSpPr txBox="1"/>
          <p:nvPr>
            <p:custDataLst>
              <p:tags r:id="rId10"/>
            </p:custDataLst>
          </p:nvPr>
        </p:nvSpPr>
        <p:spPr>
          <a:xfrm>
            <a:off x="2097980" y="2668615"/>
            <a:ext cx="3293170" cy="147732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9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Others_1"/>
          <p:cNvSpPr txBox="1"/>
          <p:nvPr>
            <p:custDataLst>
              <p:tags r:id="rId11"/>
            </p:custDataLst>
          </p:nvPr>
        </p:nvSpPr>
        <p:spPr>
          <a:xfrm>
            <a:off x="2252911" y="4052984"/>
            <a:ext cx="329317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DIRECTORY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7345" y="314325"/>
            <a:ext cx="52044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三大工作区状态转换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1182370"/>
            <a:ext cx="8467725" cy="486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42975" y="1536700"/>
            <a:ext cx="1133983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目前已使用Git的四个命令，这四个命令已经可以代替本地多个文件保存版本的方式：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git init，</a:t>
            </a:r>
            <a:r>
              <a:rPr lang="en-US" altLang="zh-CN"/>
              <a:t>				</a:t>
            </a:r>
            <a:r>
              <a:rPr lang="zh-CN" altLang="en-US"/>
              <a:t>初始化，表示即将对当前文件夹进行版本控制。</a:t>
            </a:r>
            <a:endParaRPr lang="zh-CN" altLang="en-US"/>
          </a:p>
          <a:p>
            <a:r>
              <a:rPr lang="zh-CN" altLang="en-US"/>
              <a:t>git status，</a:t>
            </a:r>
            <a:r>
              <a:rPr lang="en-US" altLang="zh-CN"/>
              <a:t>			</a:t>
            </a:r>
            <a:r>
              <a:rPr lang="zh-CN" altLang="en-US"/>
              <a:t>查看Git当前状态，如：那些文件被修改过、那些文件还未提交到版本库等</a:t>
            </a:r>
            <a:endParaRPr lang="zh-CN" altLang="en-US"/>
          </a:p>
          <a:p>
            <a:r>
              <a:rPr lang="en-US" altLang="zh-CN">
                <a:sym typeface="+mn-ea"/>
              </a:rPr>
              <a:t>git checkout --</a:t>
            </a:r>
            <a:r>
              <a:rPr lang="zh-CN" altLang="en-US">
                <a:sym typeface="+mn-ea"/>
              </a:rPr>
              <a:t>文件名   </a:t>
            </a:r>
            <a:r>
              <a:rPr lang="en-US" altLang="zh-CN">
                <a:sym typeface="+mn-ea"/>
              </a:rPr>
              <a:t>		</a:t>
            </a:r>
            <a:r>
              <a:rPr lang="zh-CN" altLang="en-US">
                <a:sym typeface="+mn-ea"/>
              </a:rPr>
              <a:t>丢弃相对于暂存区中最后一次添加的文件内容所做的变更</a:t>
            </a:r>
            <a:endParaRPr lang="zh-CN" altLang="en-US"/>
          </a:p>
          <a:p>
            <a:r>
              <a:rPr lang="zh-CN" altLang="en-US"/>
              <a:t>git add 文件名</a:t>
            </a:r>
            <a:r>
              <a:rPr lang="en-US" altLang="zh-CN"/>
              <a:t>			</a:t>
            </a:r>
            <a:r>
              <a:rPr lang="zh-CN" altLang="en-US"/>
              <a:t>将指定文件添加到版本库的暂存状态。</a:t>
            </a:r>
            <a:endParaRPr lang="zh-CN" altLang="en-US"/>
          </a:p>
          <a:p>
            <a:r>
              <a:rPr lang="en-US" altLang="zh-CN">
                <a:sym typeface="+mn-ea"/>
              </a:rPr>
              <a:t>git reset HEAD  </a:t>
            </a:r>
            <a:r>
              <a:rPr lang="zh-CN" altLang="en-US">
                <a:sym typeface="+mn-ea"/>
              </a:rPr>
              <a:t>文件名   </a:t>
            </a:r>
            <a:r>
              <a:rPr lang="en-US" altLang="zh-CN">
                <a:sym typeface="+mn-ea"/>
              </a:rPr>
              <a:t>		</a:t>
            </a:r>
            <a:r>
              <a:rPr lang="zh-CN" altLang="en-US">
                <a:sym typeface="+mn-ea"/>
              </a:rPr>
              <a:t>将之前添加到暂存区的内容从暂存区移除到工作区</a:t>
            </a:r>
            <a:r>
              <a:rPr lang="en-US" altLang="zh-CN"/>
              <a:t>	</a:t>
            </a:r>
            <a:endParaRPr lang="zh-CN" altLang="en-US"/>
          </a:p>
          <a:p>
            <a:r>
              <a:rPr lang="zh-CN" altLang="en-US"/>
              <a:t>git commit -m '提交信息' </a:t>
            </a:r>
            <a:r>
              <a:rPr lang="en-US" altLang="zh-CN"/>
              <a:t>		</a:t>
            </a:r>
            <a:r>
              <a:rPr lang="zh-CN" altLang="en-US"/>
              <a:t>将暂存区的文件提交到版本库的分支。</a:t>
            </a:r>
            <a:endParaRPr lang="zh-CN" altLang="en-US"/>
          </a:p>
          <a:p>
            <a:r>
              <a:rPr lang="zh-CN" altLang="en-US"/>
              <a:t>git log</a:t>
            </a:r>
            <a:r>
              <a:rPr lang="en-US" altLang="zh-CN"/>
              <a:t>,				显示从最近到最远的提交日志，我们可以看到3次提交</a:t>
            </a:r>
            <a:endParaRPr lang="en-US" altLang="zh-CN"/>
          </a:p>
          <a:p>
            <a:r>
              <a:rPr lang="zh-CN" altLang="en-US"/>
              <a:t>git log --pretty=oneline </a:t>
            </a:r>
            <a:r>
              <a:rPr lang="en-US" altLang="zh-CN"/>
              <a:t>		</a:t>
            </a:r>
            <a:r>
              <a:rPr lang="zh-CN" altLang="en-US"/>
              <a:t>如果嫌输出信息太多，使用git log --pretty=oneline</a:t>
            </a:r>
            <a:endParaRPr lang="zh-CN" altLang="en-US"/>
          </a:p>
          <a:p>
            <a:r>
              <a:rPr lang="en-US" altLang="zh-CN"/>
              <a:t>git reflog				</a:t>
            </a:r>
            <a:r>
              <a:rPr lang="zh-CN" altLang="en-US"/>
              <a:t>查看提交记录，</a:t>
            </a:r>
            <a:endParaRPr lang="zh-CN" altLang="en-US"/>
          </a:p>
          <a:p>
            <a:r>
              <a:rPr lang="zh-CN" altLang="en-US"/>
              <a:t>git reset --hard 索引值</a:t>
            </a:r>
            <a:r>
              <a:rPr lang="en-US" altLang="zh-CN"/>
              <a:t>  		</a:t>
            </a:r>
            <a:r>
              <a:rPr lang="zh-CN" altLang="en-US"/>
              <a:t>穿越到指定提交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68475" y="5363845"/>
            <a:ext cx="5308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提交对象及其父对象形成的链条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4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42975" y="1536700"/>
            <a:ext cx="1133983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在保存到Git之前，所有数据都要进行内容的校验和（checksum）计算，并将此结果作为数据的唯一标识和索引。</a:t>
            </a:r>
            <a:endParaRPr lang="zh-CN" altLang="en-US"/>
          </a:p>
          <a:p>
            <a:r>
              <a:rPr lang="zh-CN" altLang="en-US"/>
              <a:t>这项特性作为Git的设计哲学，建在整体架构的最底层。所以如果文件在传输时变得不完整，或者磁盘损坏导致文件数据缺失，Git都能立即察觉。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Git使用SHA-1算法计算数据的校验和，通过对文件的内容或目录的结构计算出一个SHA-1哈希值，作为指纹字符串。该字串由40个十六进制字符组成，看起来就像是：</a:t>
            </a:r>
            <a:endParaRPr lang="zh-CN" altLang="en-US"/>
          </a:p>
          <a:p>
            <a:r>
              <a:rPr lang="zh-CN" altLang="en-US"/>
              <a:t>24b9da6552252987aa493b52f8696cd6d3b00373   </a:t>
            </a:r>
            <a:endParaRPr lang="zh-CN" altLang="en-US"/>
          </a:p>
          <a:p>
            <a:r>
              <a:rPr lang="zh-CN" altLang="en-US"/>
              <a:t>Git的工作完全依赖于这类指纹字串，所以你会经常看到这样的哈希值。实际上，所有保存在 Git数据库中的东西都是用此哈希值来作索引的，而不是靠文件名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95935" y="380365"/>
            <a:ext cx="38049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push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pull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5935" y="1529715"/>
            <a:ext cx="1093343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zh-CN" altLang="en-US" sz="2800"/>
          </a:p>
          <a:p>
            <a:pPr algn="l"/>
            <a:r>
              <a:rPr lang="en-US" altLang="zh-CN" sz="1600"/>
              <a:t>git pull   </a:t>
            </a:r>
            <a:r>
              <a:rPr lang="zh-CN" altLang="en-US" sz="1600"/>
              <a:t>更新远程仓库的代码到本地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git push </a:t>
            </a:r>
            <a:r>
              <a:rPr lang="zh-CN" altLang="en-US" sz="1600"/>
              <a:t>提交本地的代码到远程仓库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2800"/>
              <a:t>	</a:t>
            </a:r>
            <a:r>
              <a:rPr lang="en-US" altLang="zh-CN" sz="2000">
                <a:sym typeface="+mn-ea"/>
              </a:rPr>
              <a:t>push</a:t>
            </a:r>
            <a:r>
              <a:rPr lang="zh-CN" altLang="en-US" sz="2000">
                <a:sym typeface="+mn-ea"/>
              </a:rPr>
              <a:t>操作的完整命令是</a:t>
            </a:r>
            <a:r>
              <a:rPr lang="en-US" altLang="zh-CN" sz="2000">
                <a:sym typeface="+mn-ea"/>
              </a:rPr>
              <a:t>:git push origin src:dest</a:t>
            </a:r>
            <a:endParaRPr lang="en-US" altLang="zh-CN" sz="2800"/>
          </a:p>
          <a:p>
            <a:pPr algn="l"/>
            <a:r>
              <a:rPr lang="en-US" altLang="zh-CN" sz="2800"/>
              <a:t>	</a:t>
            </a:r>
            <a:r>
              <a:rPr lang="en-US" altLang="zh-CN" sz="2000">
                <a:sym typeface="+mn-ea"/>
              </a:rPr>
              <a:t>pull  </a:t>
            </a:r>
            <a:r>
              <a:rPr lang="zh-CN" altLang="en-US" sz="2000">
                <a:sym typeface="+mn-ea"/>
              </a:rPr>
              <a:t>操作的完整命令是</a:t>
            </a:r>
            <a:r>
              <a:rPr lang="en-US" altLang="zh-CN" sz="2000">
                <a:sym typeface="+mn-ea"/>
              </a:rPr>
              <a:t>:git pull origin src:dest</a:t>
            </a:r>
            <a:endParaRPr lang="en-US" altLang="zh-CN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245" y="2827655"/>
            <a:ext cx="1905000" cy="619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5695" y="4928870"/>
            <a:ext cx="581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当pull的时候origin/master 对应的是远程最新的commit_id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679190" y="5579110"/>
            <a:ext cx="8051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在本地推送的时候实际上会做两件事情，第一件是把本机的origin/master 的commit_id 指向本地最新提交的commit</a:t>
            </a:r>
            <a:r>
              <a:rPr lang="en-US" altLang="zh-CN"/>
              <a:t>_id</a:t>
            </a:r>
            <a:r>
              <a:rPr lang="zh-CN" altLang="en-US"/>
              <a:t>，相当于origin/master向前走了几次提交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379595" y="1235710"/>
            <a:ext cx="681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如果不是基于远程库的最新版所做的修改，不能推送，必须先拉取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84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31850" y="1452245"/>
            <a:ext cx="113398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查看历史记录</a:t>
            </a:r>
            <a:endParaRPr lang="zh-CN" altLang="en-US"/>
          </a:p>
          <a:p>
            <a:r>
              <a:rPr lang="en-US" altLang="zh-CN"/>
              <a:t>git log </a:t>
            </a:r>
            <a:r>
              <a:rPr lang="zh-CN" altLang="en-US"/>
              <a:t>命令显示从最近到最远的日志，能看到最近三成提交，空格向下翻页</a:t>
            </a:r>
            <a:endParaRPr lang="zh-CN" altLang="en-US"/>
          </a:p>
          <a:p>
            <a:r>
              <a:rPr lang="en-US" altLang="zh-CN"/>
              <a:t>git log -pretty=oneline  </a:t>
            </a:r>
            <a:r>
              <a:rPr lang="zh-CN" altLang="en-US"/>
              <a:t>如果嫌上面的信息太多这样写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版本回退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1850" y="3155315"/>
            <a:ext cx="11339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回退操作</a:t>
            </a:r>
            <a:endParaRPr lang="zh-CN" altLang="en-US"/>
          </a:p>
          <a:p>
            <a:r>
              <a:t>git reset  --hard HEAD^  </a:t>
            </a:r>
            <a:r>
              <a:rPr lang="zh-CN"/>
              <a:t>回退到上一个版本 ，如果回退到上上个只需把</a:t>
            </a:r>
            <a:r>
              <a:rPr lang="en-US" altLang="zh-CN"/>
              <a:t>HEAD^</a:t>
            </a:r>
            <a:r>
              <a:rPr lang="zh-CN" altLang="en-US"/>
              <a:t>改成</a:t>
            </a:r>
            <a:r>
              <a:rPr lang="en-US" altLang="zh-CN"/>
              <a:t>HEAD^^</a:t>
            </a:r>
            <a:r>
              <a:rPr lang="zh-CN" altLang="en-US"/>
              <a:t>以此类推，如果回退到前</a:t>
            </a:r>
            <a:r>
              <a:rPr lang="en-US" altLang="zh-CN"/>
              <a:t>100</a:t>
            </a:r>
            <a:r>
              <a:rPr lang="zh-CN" altLang="en-US"/>
              <a:t>个版本的话，这样显然是不方便的，可以使用git reset  --hard HEAD~100 即可</a:t>
            </a:r>
            <a:endParaRPr lang="zh-CN" altLang="en-US"/>
          </a:p>
          <a:p>
            <a:r>
              <a:rPr lang="zh-CN" altLang="en-US"/>
              <a:t>当回退完之后，想回到最新的版本，此时</a:t>
            </a:r>
            <a:r>
              <a:rPr lang="en-US" altLang="zh-CN"/>
              <a:t>git log </a:t>
            </a:r>
            <a:r>
              <a:rPr lang="zh-CN" altLang="en-US"/>
              <a:t>是不显示的，我们要用</a:t>
            </a:r>
            <a:r>
              <a:rPr lang="en-US" altLang="zh-CN"/>
              <a:t>git reflog</a:t>
            </a:r>
            <a:endParaRPr lang="en-US" altLang="zh-CN"/>
          </a:p>
          <a:p>
            <a:r>
              <a:rPr lang="en-US" altLang="zh-CN"/>
              <a:t>git reset  --hard </a:t>
            </a:r>
            <a:r>
              <a:rPr lang="zh-CN" altLang="en-US"/>
              <a:t>版本号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diff 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495" y="2123440"/>
            <a:ext cx="103428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git diff			比较的是暂存区与工作区文件的差别</a:t>
            </a:r>
            <a:endParaRPr lang="zh-CN" altLang="en-US" sz="2800"/>
          </a:p>
          <a:p>
            <a:r>
              <a:rPr lang="zh-CN" altLang="en-US" sz="2800"/>
              <a:t>git diff HEAD   		比较的是最新的提交与工作区之间的差别</a:t>
            </a:r>
            <a:endParaRPr lang="zh-CN" altLang="en-US" sz="2800"/>
          </a:p>
          <a:p>
            <a:r>
              <a:rPr lang="zh-CN" altLang="en-US" sz="2800"/>
              <a:t>git diff -</a:t>
            </a:r>
            <a:r>
              <a:rPr lang="en-US" altLang="zh-CN" sz="2800"/>
              <a:t>-</a:t>
            </a:r>
            <a:r>
              <a:rPr lang="zh-CN" altLang="en-US" sz="2800"/>
              <a:t>cached  		比较的是最新的提交与暂存区的差别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配置别名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7795" y="1526540"/>
            <a:ext cx="10342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git 的命令过去长，单词不好记。我们可以通过给命令起个别名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407795" y="2580640"/>
            <a:ext cx="10342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/>
              <a:t>git status = git st        </a:t>
            </a:r>
            <a:r>
              <a:rPr lang="zh-CN" altLang="en-US" sz="2800"/>
              <a:t>配置别名</a:t>
            </a:r>
            <a:r>
              <a:rPr lang="en-US" altLang="zh-CN" sz="2800"/>
              <a:t> git config --global alias.st status  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1407795" y="4161790"/>
            <a:ext cx="74676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alias.co checkout     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alias.ci commit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git config --global alias.br branch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3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配置别名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1870" y="2644140"/>
            <a:ext cx="108756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命令</a:t>
            </a:r>
            <a:r>
              <a:rPr lang="en-US" altLang="zh-CN" sz="2800"/>
              <a:t>git reset HEAD file </a:t>
            </a:r>
            <a:r>
              <a:rPr lang="zh-CN" altLang="en-US" sz="2800"/>
              <a:t>可以把暂存区的修改撤销掉，重新放回工作区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257935" y="4104640"/>
            <a:ext cx="103428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800">
                <a:solidFill>
                  <a:srgbClr val="60BE00"/>
                </a:solidFill>
              </a:rPr>
              <a:t>git config --global alias.unstage 'reset HEAD'</a:t>
            </a:r>
            <a:endParaRPr sz="2800">
              <a:solidFill>
                <a:srgbClr val="60BE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3370" y="305435"/>
            <a:ext cx="52044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忽略文件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.gitignore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75" y="1553210"/>
            <a:ext cx="7458075" cy="4772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0275" y="5309235"/>
            <a:ext cx="539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info 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git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60" y="2291715"/>
            <a:ext cx="4215765" cy="1762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16805" y="4917440"/>
            <a:ext cx="59728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/>
              <a:t>git </a:t>
            </a:r>
            <a:r>
              <a:rPr lang="zh-CN" altLang="en-US" sz="2800"/>
              <a:t>的</a:t>
            </a:r>
            <a:r>
              <a:rPr lang="en-US" altLang="zh-CN" sz="2800"/>
              <a:t>logo</a:t>
            </a:r>
            <a:r>
              <a:rPr lang="zh-CN" altLang="en-US" sz="2800"/>
              <a:t>就很类似分支，说明很重要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2566035" y="1208405"/>
            <a:ext cx="90970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/>
              <a:t>git </a:t>
            </a:r>
            <a:r>
              <a:rPr lang="zh-CN" altLang="en-US" sz="2800"/>
              <a:t>的</a:t>
            </a:r>
            <a:r>
              <a:rPr lang="zh-CN" sz="2800"/>
              <a:t>分支很轻量，就是创建一个指针还是指向原来的点</a:t>
            </a:r>
            <a:endParaRPr 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版本控制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515" y="3700145"/>
            <a:ext cx="73577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版本控制能做什么</a:t>
            </a:r>
            <a:endParaRPr lang="zh-CN" altLang="en-US" dirty="0"/>
          </a:p>
          <a:p>
            <a:r>
              <a:rPr lang="en-US" altLang="zh-CN" dirty="0"/>
              <a:t>	</a:t>
            </a:r>
            <a:endParaRPr lang="en-US" altLang="zh-CN" dirty="0"/>
          </a:p>
          <a:p>
            <a:r>
              <a:rPr lang="en-US" altLang="zh-CN" dirty="0"/>
              <a:t>	1.将某个文件回溯到之前的状态</a:t>
            </a:r>
            <a:endParaRPr lang="en-US" altLang="zh-CN" dirty="0"/>
          </a:p>
          <a:p>
            <a:r>
              <a:rPr lang="en-US" altLang="zh-CN" dirty="0"/>
              <a:t>	2.将整个项目回溯到过去某个时刻的状态</a:t>
            </a:r>
            <a:endParaRPr lang="en-US" altLang="zh-CN" dirty="0"/>
          </a:p>
          <a:p>
            <a:r>
              <a:rPr lang="en-US" altLang="zh-CN" dirty="0"/>
              <a:t>	3.比较文件的变化细节</a:t>
            </a:r>
            <a:endParaRPr lang="en-US" altLang="zh-CN" dirty="0"/>
          </a:p>
          <a:p>
            <a:r>
              <a:rPr lang="en-US" altLang="zh-CN" dirty="0"/>
              <a:t>	4.查出是谁改动了这些代码</a:t>
            </a:r>
            <a:endParaRPr lang="en-US" altLang="zh-CN" dirty="0"/>
          </a:p>
          <a:p>
            <a:r>
              <a:rPr lang="en-US" altLang="zh-CN" dirty="0"/>
              <a:t>	5.</a:t>
            </a:r>
            <a:r>
              <a:rPr lang="zh-CN" altLang="en-US" dirty="0"/>
              <a:t>备份</a:t>
            </a:r>
            <a:endParaRPr lang="zh-CN" altLang="en-US" dirty="0"/>
          </a:p>
          <a:p>
            <a:r>
              <a:rPr lang="en-US" altLang="zh-CN" dirty="0"/>
              <a:t>	6.</a:t>
            </a:r>
            <a:r>
              <a:rPr lang="zh-CN" altLang="en-US" dirty="0"/>
              <a:t>多人协作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99515" y="1286510"/>
            <a:ext cx="7357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版本控制，是一种记录</a:t>
            </a:r>
            <a:r>
              <a:rPr lang="zh-CN" altLang="en-US" b="1" dirty="0"/>
              <a:t>若干文件内容变化</a:t>
            </a:r>
            <a:r>
              <a:rPr lang="zh-CN" altLang="en-US" dirty="0"/>
              <a:t>，以便于将来</a:t>
            </a:r>
            <a:r>
              <a:rPr lang="zh-CN" altLang="en-US" b="1" dirty="0">
                <a:solidFill>
                  <a:srgbClr val="FF0000"/>
                </a:solidFill>
              </a:rPr>
              <a:t>查阅特定版本</a:t>
            </a:r>
            <a:r>
              <a:rPr lang="zh-CN" altLang="en-US" dirty="0"/>
              <a:t>修订情况的系统。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80" y="1082040"/>
            <a:ext cx="7191375" cy="40576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0170" y="5139690"/>
            <a:ext cx="57404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/>
              <a:t>master 本质上指向的是提交  </a:t>
            </a:r>
            <a:endParaRPr sz="2800"/>
          </a:p>
          <a:p>
            <a:pPr algn="l"/>
            <a:r>
              <a:rPr sz="2800"/>
              <a:t>而</a:t>
            </a:r>
            <a:r>
              <a:rPr lang="en-US" sz="2800"/>
              <a:t>HEAD</a:t>
            </a:r>
            <a:r>
              <a:rPr sz="2800"/>
              <a:t>指向的是master  </a:t>
            </a:r>
            <a:endParaRPr sz="2800"/>
          </a:p>
          <a:p>
            <a:pPr algn="l"/>
            <a:r>
              <a:rPr lang="en-US" sz="2800"/>
              <a:t>HEAD</a:t>
            </a:r>
            <a:r>
              <a:rPr sz="2800"/>
              <a:t>指向的是当前的分支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44195" y="49911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355" y="1620520"/>
            <a:ext cx="7456170" cy="48850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1525" y="429577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一条分支的时候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05" y="927735"/>
            <a:ext cx="6457950" cy="3771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28215" y="5496560"/>
            <a:ext cx="104381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800"/>
              <a:t>切换到</a:t>
            </a:r>
            <a:r>
              <a:rPr lang="en-US" altLang="zh-CN" sz="2800"/>
              <a:t>dev</a:t>
            </a:r>
            <a:r>
              <a:rPr lang="zh-CN" altLang="en-US" sz="2800"/>
              <a:t>分支上，这样</a:t>
            </a:r>
            <a:r>
              <a:rPr lang="en-US" altLang="zh-CN" sz="2800"/>
              <a:t>HEAD</a:t>
            </a:r>
            <a:r>
              <a:rPr lang="zh-CN" altLang="en-US" sz="2800"/>
              <a:t>就指向了</a:t>
            </a:r>
            <a:r>
              <a:rPr lang="en-US" altLang="zh-CN" sz="2800"/>
              <a:t>dev</a:t>
            </a:r>
            <a:r>
              <a:rPr lang="zh-CN" altLang="en-US" sz="2800"/>
              <a:t>分支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360" y="1765300"/>
            <a:ext cx="5886450" cy="2647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95" y="5088890"/>
            <a:ext cx="121634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800"/>
              <a:t>切换到</a:t>
            </a:r>
            <a:r>
              <a:rPr lang="en-US" altLang="zh-CN" sz="2800"/>
              <a:t>dev</a:t>
            </a:r>
            <a:r>
              <a:rPr lang="zh-CN" altLang="en-US" sz="2800"/>
              <a:t>分支上，我们提交了一次，所以</a:t>
            </a:r>
            <a:r>
              <a:rPr lang="en-US" altLang="zh-CN" sz="2800"/>
              <a:t>dev</a:t>
            </a:r>
            <a:r>
              <a:rPr lang="zh-CN" altLang="en-US" sz="2800"/>
              <a:t>分支向前移动了，但是</a:t>
            </a:r>
            <a:r>
              <a:rPr lang="en-US" altLang="zh-CN" sz="2800"/>
              <a:t>master</a:t>
            </a:r>
            <a:r>
              <a:rPr lang="zh-CN" altLang="en-US" sz="2800"/>
              <a:t>分支却没有，此时的</a:t>
            </a:r>
            <a:r>
              <a:rPr lang="en-US" altLang="zh-CN" sz="2800"/>
              <a:t>HEAD</a:t>
            </a:r>
            <a:r>
              <a:rPr lang="zh-CN" altLang="en-US" sz="2800"/>
              <a:t>指向的是运行</a:t>
            </a:r>
            <a:r>
              <a:rPr lang="en-US" altLang="zh-CN" sz="2800"/>
              <a:t>git checkout</a:t>
            </a:r>
            <a:r>
              <a:rPr lang="zh-CN" altLang="en-US" sz="2800"/>
              <a:t>是所指的对象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360" y="1765300"/>
            <a:ext cx="5886450" cy="2647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9595" y="5088890"/>
            <a:ext cx="1216342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2800"/>
              <a:t>切换到</a:t>
            </a:r>
            <a:r>
              <a:rPr lang="en-US" altLang="zh-CN" sz="2800"/>
              <a:t>dev</a:t>
            </a:r>
            <a:r>
              <a:rPr lang="zh-CN" altLang="en-US" sz="2800"/>
              <a:t>分支上，我们提交了一次，所以</a:t>
            </a:r>
            <a:r>
              <a:rPr lang="en-US" altLang="zh-CN" sz="2800"/>
              <a:t>dev</a:t>
            </a:r>
            <a:r>
              <a:rPr lang="zh-CN" altLang="en-US" sz="2800"/>
              <a:t>分支向前移动了，但是</a:t>
            </a:r>
            <a:r>
              <a:rPr lang="en-US" altLang="zh-CN" sz="2800"/>
              <a:t>master</a:t>
            </a:r>
            <a:r>
              <a:rPr lang="zh-CN" altLang="en-US" sz="2800"/>
              <a:t>分支却没有，此时的</a:t>
            </a:r>
            <a:r>
              <a:rPr lang="en-US" altLang="zh-CN" sz="2800"/>
              <a:t>HEAD</a:t>
            </a:r>
            <a:r>
              <a:rPr lang="zh-CN" altLang="en-US" sz="2800"/>
              <a:t>指向的是运行</a:t>
            </a:r>
            <a:r>
              <a:rPr lang="en-US" altLang="zh-CN" sz="2800"/>
              <a:t>git checkout</a:t>
            </a:r>
            <a:r>
              <a:rPr lang="zh-CN" altLang="en-US" sz="2800"/>
              <a:t>是所指的对象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2630170" y="932815"/>
            <a:ext cx="99358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sz="1200"/>
              <a:t>这里说一下</a:t>
            </a:r>
            <a:r>
              <a:rPr lang="en-US" altLang="zh-CN" sz="1200"/>
              <a:t>git branch -d </a:t>
            </a:r>
            <a:r>
              <a:rPr lang="zh-CN" altLang="en-US" sz="1200"/>
              <a:t>分支名，如果此时删除分支，会提示</a:t>
            </a:r>
            <a:r>
              <a:rPr lang="en-US" altLang="zh-CN" sz="1200"/>
              <a:t>dev</a:t>
            </a:r>
            <a:r>
              <a:rPr lang="zh-CN" altLang="en-US" sz="1200"/>
              <a:t>分支没有合并，处于安全考虑如果想强制删除 要 </a:t>
            </a:r>
            <a:r>
              <a:rPr lang="en-US" altLang="zh-CN" sz="1200"/>
              <a:t>-D</a:t>
            </a:r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660" y="742950"/>
            <a:ext cx="7862570" cy="3757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4970" y="263906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合并分支，快进模式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00990" y="4899025"/>
            <a:ext cx="125583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切换到</a:t>
            </a:r>
            <a:r>
              <a:rPr lang="en-US" altLang="zh-CN" sz="2800"/>
              <a:t>master</a:t>
            </a:r>
            <a:r>
              <a:rPr lang="zh-CN" altLang="en-US" sz="2800"/>
              <a:t>分支，</a:t>
            </a:r>
            <a:r>
              <a:rPr lang="en-US" altLang="zh-CN" sz="2800"/>
              <a:t>git merge dev,</a:t>
            </a:r>
            <a:r>
              <a:rPr lang="zh-CN" altLang="en-US" sz="2800"/>
              <a:t>如果没有冲突的话。将出现Fast-forward信息，Git告诉我们，这次合并是“快进模式”，也就是直接把master指向</a:t>
            </a:r>
            <a:r>
              <a:rPr lang="en-US" altLang="zh-CN" sz="2800"/>
              <a:t>dev</a:t>
            </a:r>
            <a:r>
              <a:rPr lang="zh-CN" altLang="en-US" sz="2800"/>
              <a:t>的当前提交，所以合并速度非常快。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4692650" y="160020"/>
            <a:ext cx="7531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合并完分支后，甚至可以删除dev分支。删除dev分支就是把dev指针给掉</a:t>
            </a:r>
            <a:endParaRPr lang="zh-CN" altLang="en-US"/>
          </a:p>
          <a:p>
            <a:pPr algn="l"/>
            <a:r>
              <a:rPr lang="en-US" altLang="zh-CN"/>
              <a:t>git branch -d dev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0380" y="48641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冲突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380" y="1812925"/>
            <a:ext cx="1235837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/>
              <a:t>合并分支的冲突</a:t>
            </a:r>
            <a:r>
              <a:rPr lang="zh-CN" sz="2800"/>
              <a:t>是</a:t>
            </a:r>
            <a:r>
              <a:rPr sz="2800"/>
              <a:t>在不同的分支中修改了同一个文件的同一部分</a:t>
            </a:r>
            <a:r>
              <a:rPr lang="zh-CN" sz="2800"/>
              <a:t>，Git无法执行“快速合并”</a:t>
            </a:r>
            <a:endParaRPr 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210" y="2679700"/>
            <a:ext cx="6743065" cy="1169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20" y="4451350"/>
            <a:ext cx="6005830" cy="16249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545" y="4002405"/>
            <a:ext cx="810387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Git用</a:t>
            </a:r>
            <a:r>
              <a:rPr lang="zh-CN" altLang="en-US" b="1">
                <a:solidFill>
                  <a:srgbClr val="FF0000"/>
                </a:solidFill>
              </a:rPr>
              <a:t>&lt;&lt;&lt;&lt;&lt;&lt;&lt;，=======，&gt;&gt;&gt;&gt;&gt;&gt;&gt;</a:t>
            </a:r>
            <a:r>
              <a:rPr lang="zh-CN" altLang="en-US"/>
              <a:t>标记出不同分支的内容，我们修改之后保存：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再提交</a:t>
            </a:r>
            <a:endParaRPr lang="zh-CN" altLang="en-US"/>
          </a:p>
          <a:p>
            <a:pPr algn="l"/>
            <a:r>
              <a:rPr lang="en-US" altLang="zh-CN"/>
              <a:t>git add index.html</a:t>
            </a:r>
            <a:endParaRPr lang="en-US" altLang="zh-CN"/>
          </a:p>
          <a:p>
            <a:pPr algn="l"/>
            <a:r>
              <a:rPr lang="en-US" altLang="zh-CN"/>
              <a:t>git commit -m”</a:t>
            </a:r>
            <a:r>
              <a:rPr lang="zh-CN" altLang="en-US"/>
              <a:t>解决冲突</a:t>
            </a:r>
            <a:r>
              <a:rPr lang="en-US" altLang="zh-CN"/>
              <a:t>”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740" y="579120"/>
            <a:ext cx="5906770" cy="995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816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stash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855" y="3797935"/>
            <a:ext cx="5069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当在分支开发只进行到一半，还没法提交，这个功能还没有完成，但是要提交代码，而正经的提交要提交已完成的功能，像这种没有完成的</a:t>
            </a:r>
            <a:r>
              <a:rPr lang="en-US" altLang="zh-CN"/>
              <a:t>git</a:t>
            </a:r>
            <a:r>
              <a:rPr lang="zh-CN" altLang="en-US"/>
              <a:t>提供了 </a:t>
            </a:r>
            <a:r>
              <a:rPr lang="en-US" altLang="zh-CN"/>
              <a:t>“</a:t>
            </a:r>
            <a:r>
              <a:rPr lang="zh-CN" altLang="en-US"/>
              <a:t>储藏了当前的工作现场</a:t>
            </a:r>
            <a:r>
              <a:rPr lang="en-US" altLang="zh-CN"/>
              <a:t>” git stash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60" y="745490"/>
            <a:ext cx="7150100" cy="488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7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tag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940560"/>
            <a:ext cx="520065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首先，切换到需要打标签的分支上   </a:t>
            </a:r>
            <a:r>
              <a:rPr lang="en-US" altLang="zh-CN"/>
              <a:t>git tag </a:t>
            </a:r>
            <a:r>
              <a:rPr lang="zh-CN" altLang="en-US"/>
              <a:t>标签名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git tag   </a:t>
            </a:r>
            <a:r>
              <a:rPr lang="zh-CN" altLang="en-US"/>
              <a:t>查看所有的标签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还能对历史提交的</a:t>
            </a:r>
            <a:r>
              <a:rPr lang="en-US" altLang="zh-CN"/>
              <a:t>commit id</a:t>
            </a:r>
            <a:r>
              <a:rPr lang="zh-CN" altLang="en-US"/>
              <a:t>打标签</a:t>
            </a:r>
            <a:endParaRPr lang="zh-CN" altLang="en-US"/>
          </a:p>
          <a:p>
            <a:r>
              <a:rPr lang="en-US" altLang="zh-CN"/>
              <a:t>git tag </a:t>
            </a:r>
            <a:r>
              <a:rPr lang="zh-CN" altLang="en-US"/>
              <a:t>标签名 </a:t>
            </a:r>
            <a:r>
              <a:rPr lang="en-US" altLang="zh-CN">
                <a:solidFill>
                  <a:srgbClr val="FF0000"/>
                </a:solidFill>
              </a:rPr>
              <a:t>commit id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标签不是按时间顺序列出的，而是按字母排序的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创建带有说明的标签 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-a </a:t>
            </a:r>
            <a:r>
              <a:rPr lang="zh-CN" altLang="en-US">
                <a:sym typeface="+mn-ea"/>
              </a:rPr>
              <a:t>标签名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-m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说明</a:t>
            </a:r>
            <a:endParaRPr lang="zh-CN" altLang="en-US"/>
          </a:p>
          <a:p>
            <a:r>
              <a:rPr lang="en-US" altLang="zh-CN"/>
              <a:t>git tag -a v2.0 -m”</a:t>
            </a:r>
            <a:r>
              <a:rPr lang="zh-CN" altLang="en-US"/>
              <a:t>说明</a:t>
            </a:r>
            <a:r>
              <a:rPr lang="en-US" altLang="zh-CN"/>
              <a:t>”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90" y="1257935"/>
            <a:ext cx="7068820" cy="47161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7705" y="6033770"/>
            <a:ext cx="1148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标签总是和某个commit挂钩。如果这个commit既出现在master分支，又出现在dev分支，那么在这两个分支上都可以看到这个标签。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查看分支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4280" y="1850390"/>
            <a:ext cx="1083437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/>
              <a:t>git branch </a:t>
            </a:r>
            <a:r>
              <a:rPr lang="zh-CN" altLang="en-US" sz="2800"/>
              <a:t>查看本地分支</a:t>
            </a:r>
            <a:endParaRPr lang="zh-CN" altLang="en-US" sz="2800"/>
          </a:p>
          <a:p>
            <a:pPr algn="l"/>
            <a:r>
              <a:rPr lang="en-US" sz="2800">
                <a:sym typeface="+mn-ea"/>
              </a:rPr>
              <a:t>git branch -r </a:t>
            </a:r>
            <a:r>
              <a:rPr lang="zh-CN" altLang="en-US" sz="2800">
                <a:sym typeface="+mn-ea"/>
              </a:rPr>
              <a:t>查看远程分支</a:t>
            </a:r>
            <a:endParaRPr lang="zh-CN" altLang="en-US" sz="2800"/>
          </a:p>
          <a:p>
            <a:pPr algn="l"/>
            <a:r>
              <a:rPr sz="2800">
                <a:sym typeface="+mn-ea"/>
              </a:rPr>
              <a:t>git branch -av 查看所有分支信息</a:t>
            </a:r>
            <a:r>
              <a:rPr lang="en-US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建议使用这种</a:t>
            </a:r>
            <a:r>
              <a:rPr lang="en-US" sz="2800">
                <a:sym typeface="+mn-ea"/>
              </a:rPr>
              <a:t>)</a:t>
            </a:r>
            <a:endParaRPr sz="2800">
              <a:sym typeface="+mn-ea"/>
            </a:endParaRPr>
          </a:p>
          <a:p>
            <a:pPr algn="l"/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515" y="3536950"/>
            <a:ext cx="7049135" cy="149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版本控制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80870" y="2849245"/>
            <a:ext cx="171577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版本控制分为</a:t>
            </a:r>
            <a:endParaRPr lang="zh-CN" altLang="en-US"/>
          </a:p>
        </p:txBody>
      </p:sp>
      <p:sp>
        <p:nvSpPr>
          <p:cNvPr id="6" name="左中括号 5"/>
          <p:cNvSpPr/>
          <p:nvPr/>
        </p:nvSpPr>
        <p:spPr>
          <a:xfrm>
            <a:off x="3836670" y="1492250"/>
            <a:ext cx="575945" cy="424815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21530" y="13652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本地版本控制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621530" y="33953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集中式版本控制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21530" y="55168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分布式版本控制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50380" y="1365250"/>
            <a:ext cx="4893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(缺点是无法让多人同时对一个版本库进行修改)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850380" y="3432175"/>
            <a:ext cx="4893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代表有SVN、CVS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946265" y="5516880"/>
            <a:ext cx="48933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代表有</a:t>
            </a:r>
            <a:r>
              <a:rPr lang="en-US" altLang="zh-CN"/>
              <a:t>git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777365" y="1972551"/>
            <a:ext cx="889635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</a:t>
            </a:r>
            <a:r>
              <a:rPr lang="zh-CN" altLang="en-US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远程库</a:t>
            </a:r>
            <a:endParaRPr lang="zh-CN" altLang="en-US" sz="6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9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005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远程库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9595" y="1601470"/>
            <a:ext cx="116389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/>
              <a:t>Git是分布式版本控制系统，同一个Git仓库，可以分布到不同的机器上</a:t>
            </a:r>
            <a:endParaRPr sz="2800"/>
          </a:p>
        </p:txBody>
      </p:sp>
      <p:sp>
        <p:nvSpPr>
          <p:cNvPr id="5" name="文本框 4"/>
          <p:cNvSpPr txBox="1"/>
          <p:nvPr/>
        </p:nvSpPr>
        <p:spPr>
          <a:xfrm>
            <a:off x="569595" y="2791460"/>
            <a:ext cx="11273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找一台电脑充当服务器的角色，每天24小时开机，其他每个人都从这个“服务器”仓库克隆一份到自己的电脑上，并且各自把各自的提交推送到服务器仓库里，也从服务器仓库中拉取别人的提交，这就是</a:t>
            </a:r>
            <a:r>
              <a:rPr lang="zh-CN" altLang="en-US" b="1">
                <a:solidFill>
                  <a:srgbClr val="FF0000"/>
                </a:solidFill>
              </a:rPr>
              <a:t>远程库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添加远程库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2070" y="1704340"/>
            <a:ext cx="941387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本地已有的仓库关联到远程库</a:t>
            </a:r>
            <a:endParaRPr lang="zh-CN" altLang="en-US" sz="28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	git </a:t>
            </a:r>
            <a:r>
              <a:rPr lang="en-US" sz="2800"/>
              <a:t>remote add origin </a:t>
            </a:r>
            <a:r>
              <a:rPr lang="zh-CN" altLang="en-US" sz="2800"/>
              <a:t>地址  </a:t>
            </a:r>
            <a:r>
              <a:rPr lang="en-US" altLang="zh-CN" sz="2000"/>
              <a:t>(origin </a:t>
            </a:r>
            <a:r>
              <a:rPr lang="zh-CN" altLang="en-US" sz="2000"/>
              <a:t>别名可以随便起</a:t>
            </a:r>
            <a:r>
              <a:rPr lang="en-US" altLang="zh-CN" sz="2000"/>
              <a:t>)</a:t>
            </a: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9435" y="487680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传输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6170" y="1188720"/>
            <a:ext cx="1093343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Git使用的传输协议本地协议，SSH协议，</a:t>
            </a:r>
            <a:r>
              <a:rPr lang="en-US" altLang="zh-CN" sz="2800"/>
              <a:t>Git</a:t>
            </a:r>
            <a:r>
              <a:rPr lang="zh-CN" altLang="en-US" sz="2800"/>
              <a:t>协议，</a:t>
            </a:r>
            <a:r>
              <a:rPr lang="en-US" altLang="zh-CN" sz="2800"/>
              <a:t>HTTP</a:t>
            </a:r>
            <a:r>
              <a:rPr lang="zh-CN" altLang="en-US" sz="2800"/>
              <a:t>协议</a:t>
            </a:r>
            <a:r>
              <a:rPr lang="zh-CN" altLang="en-US" sz="2800"/>
              <a:t>。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zh-CN" altLang="en-US" sz="1600"/>
              <a:t>SSH，是唯一一个同时支持读写操作的网络协议。另外两个网络协议(HTTP和Git)通常都是只读的，所以虽然二者对大多数人都可用，但执行写操作时还是需要SSH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</a:t>
            </a:r>
            <a:r>
              <a:rPr lang="zh-CN" altLang="en-US" sz="1600"/>
              <a:t>优点</a:t>
            </a:r>
            <a:r>
              <a:rPr lang="en-US" altLang="zh-CN" sz="1600"/>
              <a:t>:</a:t>
            </a:r>
            <a:endParaRPr lang="en-US" altLang="zh-CN" sz="1600"/>
          </a:p>
          <a:p>
            <a:pPr algn="l"/>
            <a:r>
              <a:rPr lang="en-US" altLang="zh-CN" sz="1600"/>
              <a:t>		1.建设SSH协议访问服务简单，而且大多数环境下已经支持SSH访问</a:t>
            </a:r>
            <a:endParaRPr lang="en-US" altLang="zh-CN" sz="1600"/>
          </a:p>
          <a:p>
            <a:pPr algn="l"/>
            <a:r>
              <a:rPr lang="en-US" altLang="zh-CN" sz="1600"/>
              <a:t>		2.SSH访问安全--所有传输数据都要经过授权和加密</a:t>
            </a:r>
            <a:endParaRPr lang="en-US" altLang="zh-CN" sz="1600"/>
          </a:p>
          <a:p>
            <a:pPr algn="l"/>
            <a:r>
              <a:rPr lang="en-US" altLang="zh-CN" sz="1600"/>
              <a:t>		3.SSH协议很高效，传输前会尽量的亚索数据[其他的协议也会]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1600"/>
              <a:t>	</a:t>
            </a:r>
            <a:r>
              <a:rPr lang="zh-CN" altLang="en-US" sz="1600"/>
              <a:t>缺点：</a:t>
            </a:r>
            <a:endParaRPr lang="zh-CN" altLang="en-US" sz="1600"/>
          </a:p>
          <a:p>
            <a:pPr algn="l"/>
            <a:r>
              <a:rPr lang="en-US" altLang="zh-CN" sz="1600"/>
              <a:t>		1.不能匿名访问</a:t>
            </a:r>
            <a:r>
              <a:rPr lang="zh-CN" altLang="en-US" sz="1600"/>
              <a:t>，不利于项目开源</a:t>
            </a:r>
            <a:endParaRPr lang="zh-CN" altLang="en-US" sz="1600"/>
          </a:p>
          <a:p>
            <a:pPr algn="l"/>
            <a:r>
              <a:rPr lang="en-US" altLang="zh-CN" sz="1600"/>
              <a:t>		2.允许对项目的匿名只读访问，那么除了为自己推送而架设SSH协议之外，还需要支持其他协议以便		   他人访问读取	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endParaRPr lang="en-US" altLang="zh-CN" sz="1600"/>
          </a:p>
          <a:p>
            <a:pPr algn="l"/>
            <a:endParaRPr lang="en-US" altLang="zh-CN" sz="2800"/>
          </a:p>
          <a:p>
            <a:pPr algn="l"/>
            <a:r>
              <a:rPr lang="en-US" altLang="zh-CN" sz="2800"/>
              <a:t>	</a:t>
            </a:r>
            <a:r>
              <a:rPr lang="zh-CN" altLang="en-US" sz="2800"/>
              <a:t>生成公钥，</a:t>
            </a:r>
            <a:r>
              <a:rPr lang="en-US" altLang="zh-CN" sz="2800"/>
              <a:t>ssh-keygen -t rs -c </a:t>
            </a:r>
            <a:r>
              <a:rPr lang="zh-CN" altLang="en-US" sz="2800"/>
              <a:t>用户名 </a:t>
            </a:r>
            <a:r>
              <a:rPr lang="en-US" altLang="zh-CN" sz="2800"/>
              <a:t>email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9435" y="487680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传输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协议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2660" y="1158240"/>
            <a:ext cx="10933430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zh-CN" altLang="en-US" sz="2800"/>
          </a:p>
          <a:p>
            <a:pPr algn="l"/>
            <a:r>
              <a:rPr lang="en-US" altLang="zh-CN" sz="1600"/>
              <a:t>HTTP</a:t>
            </a:r>
            <a:r>
              <a:rPr lang="zh-CN" altLang="en-US" sz="1600"/>
              <a:t>协议</a:t>
            </a:r>
            <a:r>
              <a:rPr lang="zh-CN" altLang="en-US" sz="1600"/>
              <a:t>，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</a:t>
            </a:r>
            <a:r>
              <a:rPr lang="zh-CN" altLang="en-US" sz="1600"/>
              <a:t>优点</a:t>
            </a:r>
            <a:r>
              <a:rPr lang="en-US" altLang="zh-CN" sz="1600"/>
              <a:t>:</a:t>
            </a:r>
            <a:endParaRPr lang="en-US" altLang="zh-CN" sz="1600"/>
          </a:p>
          <a:p>
            <a:pPr algn="l"/>
            <a:r>
              <a:rPr lang="en-US" altLang="zh-CN" sz="1600"/>
              <a:t>		1.HTTP是一个如此常见的协议，以至于企业级防火墙通常都允许其端口的通信。</a:t>
            </a:r>
            <a:endParaRPr lang="en-US" altLang="zh-CN" sz="1600"/>
          </a:p>
          <a:p>
            <a:pPr algn="l"/>
            <a:r>
              <a:rPr lang="en-US" altLang="zh-CN" sz="1600"/>
              <a:t>	</a:t>
            </a:r>
            <a:r>
              <a:rPr lang="zh-CN" altLang="en-US" sz="1600"/>
              <a:t>缺点：</a:t>
            </a:r>
            <a:endParaRPr lang="zh-CN" altLang="en-US" sz="1600"/>
          </a:p>
          <a:p>
            <a:pPr algn="l"/>
            <a:r>
              <a:rPr lang="en-US" altLang="zh-CN" sz="1600"/>
              <a:t>		1.</a:t>
            </a:r>
            <a:r>
              <a:rPr sz="1600"/>
              <a:t>克隆或者下载仓库内容可能会花费更多时间</a:t>
            </a:r>
            <a:endParaRPr sz="1600"/>
          </a:p>
          <a:p>
            <a:pPr algn="l"/>
            <a:r>
              <a:rPr lang="en-US" altLang="zh-CN" sz="1600"/>
              <a:t>		2.</a:t>
            </a:r>
            <a:r>
              <a:rPr lang="zh-CN" altLang="en-US" sz="1600"/>
              <a:t>最让人受不了的是每次要输入密码</a:t>
            </a:r>
            <a:r>
              <a:rPr lang="en-US" altLang="zh-CN" sz="1600"/>
              <a:t>	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2800"/>
              <a:t>	</a:t>
            </a:r>
            <a:endParaRPr lang="en-US" altLang="zh-CN" sz="2800"/>
          </a:p>
          <a:p>
            <a:pPr algn="l"/>
            <a:r>
              <a:rPr lang="en-US" altLang="zh-CN" sz="2800"/>
              <a:t>	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910330"/>
            <a:ext cx="6057900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5217160"/>
            <a:ext cx="5695950" cy="1419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498475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远程库 克隆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22070" y="1704340"/>
            <a:ext cx="52749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/>
              <a:t>git clone </a:t>
            </a:r>
            <a:r>
              <a:rPr lang="zh-CN" altLang="en-US" sz="2800"/>
              <a:t>远程仓库地址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1322070" y="3266440"/>
            <a:ext cx="1087564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克隆的</a:t>
            </a:r>
            <a:r>
              <a:rPr lang="en-US" altLang="zh-CN" sz="2800"/>
              <a:t>3</a:t>
            </a:r>
            <a:r>
              <a:rPr lang="zh-CN" altLang="en-US" sz="2800"/>
              <a:t>个效果</a:t>
            </a:r>
            <a:endParaRPr lang="zh-CN" altLang="en-US" sz="2800"/>
          </a:p>
          <a:p>
            <a:pPr algn="l"/>
            <a:r>
              <a:rPr lang="en-US" altLang="zh-CN" sz="2800"/>
              <a:t>	1.</a:t>
            </a:r>
            <a:r>
              <a:rPr lang="zh-CN" altLang="en-US" sz="2800"/>
              <a:t>完整的把远程库下载到本地</a:t>
            </a:r>
            <a:endParaRPr lang="zh-CN" altLang="en-US" sz="2800"/>
          </a:p>
          <a:p>
            <a:pPr algn="l"/>
            <a:r>
              <a:rPr lang="en-US" altLang="zh-CN" sz="2800"/>
              <a:t>	2.</a:t>
            </a:r>
            <a:r>
              <a:rPr lang="zh-CN" altLang="en-US" sz="2800"/>
              <a:t>创建</a:t>
            </a:r>
            <a:r>
              <a:rPr lang="en-US" altLang="zh-CN" sz="2800"/>
              <a:t>origin</a:t>
            </a:r>
            <a:r>
              <a:rPr lang="zh-CN" altLang="en-US" sz="2800"/>
              <a:t>远程地址别名</a:t>
            </a:r>
            <a:endParaRPr lang="zh-CN" altLang="en-US" sz="2800"/>
          </a:p>
          <a:p>
            <a:pPr algn="l"/>
            <a:r>
              <a:rPr lang="en-US" altLang="zh-CN" sz="2800"/>
              <a:t>	3.</a:t>
            </a:r>
            <a:r>
              <a:rPr lang="zh-CN" altLang="en-US" sz="2800"/>
              <a:t>初始化本地库</a:t>
            </a:r>
            <a:endParaRPr lang="zh-CN" altLang="en-US" sz="2800"/>
          </a:p>
          <a:p>
            <a:pPr algn="l"/>
            <a:endParaRPr lang="zh-CN" altLang="en-US" sz="2800"/>
          </a:p>
          <a:p>
            <a:pPr algn="l"/>
            <a:r>
              <a:rPr lang="zh-CN" altLang="en-US" sz="2800">
                <a:solidFill>
                  <a:srgbClr val="FF0000"/>
                </a:solidFill>
              </a:rPr>
              <a:t>注：如果是克隆别人的远程库没有写的权限，要邀请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18490" y="473710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远程库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8490" y="2493645"/>
            <a:ext cx="941387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/>
              <a:t>git remote show origin ，</a:t>
            </a:r>
            <a:r>
              <a:rPr lang="zh-CN" altLang="en-US" sz="2400"/>
              <a:t>这个命令列出了当你在特定的分支上执行 git push 会自动地推送到哪一个远程分支。 它也同样地列出了哪些远程分支不在你的本地，哪些远程分支已经从服务器上移除了，还有当你执行 git pull 时哪些分支会自动合并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530" y="3660775"/>
            <a:ext cx="6151880" cy="3436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22680" y="1182370"/>
            <a:ext cx="108756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sz="2800"/>
              <a:t>git remote -v </a:t>
            </a:r>
            <a:r>
              <a:rPr lang="en-US" sz="2800"/>
              <a:t>	</a:t>
            </a:r>
            <a:r>
              <a:rPr sz="2800"/>
              <a:t>查看当前所有远程地址别名</a:t>
            </a:r>
            <a:r>
              <a:rPr lang="en-US" altLang="zh-CN" sz="2800"/>
              <a:t>	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777365" y="1972551"/>
            <a:ext cx="889635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</a:t>
            </a:r>
            <a:r>
              <a:rPr lang="zh-CN" altLang="en-US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多人协作</a:t>
            </a:r>
            <a:endParaRPr lang="zh-CN" altLang="en-US" sz="6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9435" y="487680"/>
            <a:ext cx="31489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建立联系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510" y="3062605"/>
            <a:ext cx="12858750" cy="3599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endParaRPr lang="zh-CN" altLang="en-US" sz="2800"/>
          </a:p>
          <a:p>
            <a:pPr algn="l"/>
            <a:r>
              <a:rPr lang="zh-CN" sz="1600"/>
              <a:t>本地分支与远程分支建立联系了，才能直接</a:t>
            </a:r>
            <a:r>
              <a:rPr lang="en-US" altLang="zh-CN" sz="1600"/>
              <a:t>pull</a:t>
            </a:r>
            <a:r>
              <a:rPr lang="zh-CN" altLang="en-US" sz="1600"/>
              <a:t>和</a:t>
            </a:r>
            <a:r>
              <a:rPr lang="en-US" altLang="zh-CN" sz="1600"/>
              <a:t>push</a:t>
            </a:r>
            <a:r>
              <a:rPr lang="zh-CN" altLang="en-US" sz="1600"/>
              <a:t>，</a:t>
            </a:r>
            <a:r>
              <a:rPr lang="en-US" altLang="zh-CN" sz="1600"/>
              <a:t>git branch -av  </a:t>
            </a:r>
            <a:r>
              <a:rPr lang="zh-CN" altLang="en-US" sz="1600"/>
              <a:t>查看分支及最后一个提交信息</a:t>
            </a:r>
            <a:endParaRPr lang="zh-CN" altLang="en-US" sz="1600"/>
          </a:p>
          <a:p>
            <a:pPr algn="l"/>
            <a:r>
              <a:rPr lang="en-US" altLang="zh-CN" sz="1600"/>
              <a:t>	1.git push --set-upsteream origin </a:t>
            </a:r>
            <a:r>
              <a:rPr lang="zh-CN" altLang="en-US" sz="1600"/>
              <a:t>分支名  </a:t>
            </a:r>
            <a:r>
              <a:rPr lang="en-US" altLang="zh-CN" sz="1600"/>
              <a:t>=== git push -u origin </a:t>
            </a:r>
            <a:r>
              <a:rPr lang="zh-CN" altLang="en-US" sz="1600"/>
              <a:t>分支名   加了参数-u后，以后即可直接用git push 代替git push origin 分支名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1.git checkout -b test origin/test  </a:t>
            </a:r>
            <a:r>
              <a:rPr lang="zh-CN" altLang="en-US" sz="1600"/>
              <a:t>与本地的远程分支</a:t>
            </a:r>
            <a:r>
              <a:rPr lang="en-US" altLang="zh-CN" sz="1600"/>
              <a:t>(</a:t>
            </a:r>
            <a:r>
              <a:rPr lang="zh-CN" altLang="en-US" sz="1600"/>
              <a:t>映射</a:t>
            </a:r>
            <a:r>
              <a:rPr lang="en-US" altLang="zh-CN" sz="1600"/>
              <a:t>)</a:t>
            </a:r>
            <a:r>
              <a:rPr lang="zh-CN" altLang="en-US" sz="1600"/>
              <a:t>建立联系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2.git checkout --track origin/test  </a:t>
            </a:r>
            <a:r>
              <a:rPr lang="zh-CN" altLang="en-US" sz="1600"/>
              <a:t>执行这个命令的时候，此时本地的分支名默认和远程名字一致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en-US" altLang="zh-CN" sz="1600"/>
              <a:t>	</a:t>
            </a:r>
            <a:endParaRPr lang="en-US" altLang="zh-CN" sz="1600"/>
          </a:p>
          <a:p>
            <a:pPr algn="l"/>
            <a:endParaRPr lang="en-US" altLang="zh-CN" sz="1600"/>
          </a:p>
          <a:p>
            <a:pPr algn="l"/>
            <a:r>
              <a:rPr lang="en-US" altLang="zh-CN" sz="2800"/>
              <a:t>	</a:t>
            </a:r>
            <a:endParaRPr lang="en-US" altLang="zh-CN" sz="2800"/>
          </a:p>
          <a:p>
            <a:pPr algn="l"/>
            <a:r>
              <a:rPr lang="en-US" altLang="zh-CN" sz="2800"/>
              <a:t>	</a:t>
            </a:r>
            <a:endParaRPr lang="en-US" altLang="zh-CN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60" y="380365"/>
            <a:ext cx="4029075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5292090"/>
            <a:ext cx="4657725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" y="-12065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84835" y="568960"/>
            <a:ext cx="1083437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/>
              <a:t>git fetch </a:t>
            </a:r>
            <a:r>
              <a:rPr lang="zh-CN" altLang="en-US" sz="2800"/>
              <a:t>相当于是从远程库获取最新到本地，不会自动</a:t>
            </a:r>
            <a:r>
              <a:rPr lang="en-US" altLang="zh-CN" sz="2800"/>
              <a:t>merge</a:t>
            </a:r>
            <a:r>
              <a:rPr lang="zh-CN" altLang="en-US" sz="2800"/>
              <a:t>。</a:t>
            </a:r>
            <a:endParaRPr lang="en-US" altLang="zh-CN" sz="2800"/>
          </a:p>
          <a:p>
            <a:pPr algn="l"/>
            <a:r>
              <a:rPr lang="zh-CN" altLang="en-US" sz="2800"/>
              <a:t>默认</a:t>
            </a:r>
            <a:r>
              <a:rPr lang="en-US" altLang="zh-CN" sz="2800"/>
              <a:t>取回所有分支的更新。如果只想取回特定分支的更新，可以指定分支名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30" y="2393950"/>
            <a:ext cx="5356225" cy="46234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4835" y="1859280"/>
            <a:ext cx="1177925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/>
              <a:t>git fetch origin master  </a:t>
            </a:r>
            <a:r>
              <a:rPr lang="zh-CN" altLang="en-US" sz="2800"/>
              <a:t>将远程仓库的</a:t>
            </a:r>
            <a:r>
              <a:rPr lang="en-US" altLang="zh-CN" sz="2800"/>
              <a:t>master</a:t>
            </a:r>
            <a:r>
              <a:rPr lang="zh-CN" altLang="en-US" sz="2800"/>
              <a:t>分支下载到本地当前的</a:t>
            </a:r>
            <a:r>
              <a:rPr lang="en-US" altLang="zh-CN" sz="2800"/>
              <a:t>branch</a:t>
            </a:r>
            <a:r>
              <a:rPr lang="zh-CN" altLang="en-US" sz="2800"/>
              <a:t>中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版本控制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9625" y="1943735"/>
            <a:ext cx="1124013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</a:t>
            </a:r>
            <a:r>
              <a:rPr lang="zh-CN" altLang="en-US"/>
              <a:t>集中式版本控制，版本库是集中存放在中央服务器的，而干活的时候，用的都是自己的电脑，所以要先从中央服务器取得最新的版本，然后开始干活，干完活了，再把自己的活推送给中央服务器。中央服务器就好比是一个图书馆，你要改一本书，必须先从图书馆借出来，然后回到家自己改，改完了，再放回图书馆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集中式版本控制系统缺点：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必须联网才能工作，如果在局域网内还好，带宽够大，速度够快，可如果在互联网上，遇到网速慢的话，可能提交一个10M的文件就需要5分钟。、</a:t>
            </a:r>
            <a:endParaRPr lang="zh-CN" altLang="en-US"/>
          </a:p>
          <a:p>
            <a:r>
              <a:rPr lang="en-US" altLang="zh-CN"/>
              <a:t>	</a:t>
            </a:r>
            <a:r>
              <a:rPr lang="zh-CN" altLang="en-US"/>
              <a:t>最显而易见的缺点是中央服务器的单点故障。 如果宕机一小时，那么在这一小时内，谁都无法提交更新，也就无法协同工作。 如果中心数据库所在的磁盘发生损坏，又没有做恰当备份，毫无疑问你将丢失所有数据——包括项目的整个变更历史，只剩下人们在各自机器上保留的单独快照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0295" y="1353185"/>
            <a:ext cx="1956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集中式版本控制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30" y="-12065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" y="513715"/>
            <a:ext cx="5238750" cy="60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1935" y="3281680"/>
            <a:ext cx="10990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t>Refspec 的格式是一个可选的 + 号，接着是 &lt;src&gt;:&lt;dst&gt; 的格式，这里 &lt;src&gt; 是远端上的引用格式，</a:t>
            </a:r>
          </a:p>
          <a:p>
            <a:pPr algn="l"/>
            <a:r>
              <a:t> &lt;dst&gt; 是将要记录在本地的引用格式。可选的 + 号告诉 Git 在即使不能快速演进的情况下，也去强制更新它。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11935" y="5292090"/>
            <a:ext cx="107937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t>如果你想让 Git 每次只拉取远程的 master 分支，而不是远程的所有分支，你可以把 fetch 这一行修改成这样</a:t>
            </a:r>
          </a:p>
          <a:p>
            <a:pPr algn="l"/>
            <a:r>
              <a:t>fetch = +refs/heads/master:refs/remotes/origin/master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96085" y="1807845"/>
            <a:ext cx="9191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refspec</a:t>
            </a:r>
            <a:r>
              <a:rPr lang="zh-CN" altLang="en-US"/>
              <a:t>应该是Reference Specification的缩写，字面意思就是具体的引用。它其实是一种格式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97535" y="486410"/>
            <a:ext cx="42005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fetch &amp; git pull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105" y="1298575"/>
            <a:ext cx="7620000" cy="2162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4970" y="2639060"/>
            <a:ext cx="1012761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git fetch </a:t>
            </a:r>
            <a:r>
              <a:rPr lang="zh-CN" altLang="en-US"/>
              <a:t>就是把远程最新的内容拉到本地，</a:t>
            </a:r>
            <a:endParaRPr lang="zh-CN" altLang="en-US"/>
          </a:p>
          <a:p>
            <a:pPr algn="l"/>
            <a:r>
              <a:rPr lang="zh-CN" altLang="en-US"/>
              <a:t>本地文件并没有变，需要手动合并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git pull </a:t>
            </a:r>
            <a:r>
              <a:rPr lang="zh-CN" altLang="en-US"/>
              <a:t>则是将远程主机的最新内容拉取下来后直接合并，这样可能会产生冲突，需要手动解决。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版本控制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9625" y="1943735"/>
            <a:ext cx="1124013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       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      </a:t>
            </a:r>
            <a:r>
              <a:t>首先，分布式版本控制系统根本没有“中央服务器”，每个人的电脑上都是一个完整的版本库，这样，你工作的时候，就不需要联网了，因为版本库就在你自己的电脑上。既然每个人电脑上都有一个完整的版本库，那多个人如何协作呢？比方说你在自己电脑上改了文件A，你的同事也在他的电脑上改了文件A，这时，你们俩之间只需把各自的修改推送给对方，就可以互相看到对方的修改了。</a:t>
            </a:r>
          </a:p>
          <a:p/>
          <a:p>
            <a:r>
              <a:t>　　和集中式版本控制系统相比，分布式版本控制系统的安全性要高很多，因为每个人电脑里都有完整的版本库，某一个人的电脑坏掉了不要紧，随便从其他人那里复制一个就可以了。而集中式版本控制系统的中央服务器要是出了问题，所有人都没法干活了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0295" y="1353185"/>
            <a:ext cx="19564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分布式版本控制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69595" y="38417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版本控制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5" y="2578735"/>
            <a:ext cx="1285875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3200"/>
              <a:t>git跟传统的代码管理器（如:svn）不同， 主要区别在于git多了个本地仓库以及缓存区，所以即使无法联网也一样能提交代码</a:t>
            </a:r>
            <a:endParaRPr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1" cstate="email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"/>
            <a:ext cx="12858750" cy="723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777365" y="1972551"/>
            <a:ext cx="889635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Git </a:t>
            </a:r>
            <a:r>
              <a:rPr lang="zh-CN" altLang="en-US" sz="6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介绍</a:t>
            </a:r>
            <a:endParaRPr lang="zh-CN" altLang="en-US" sz="6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8750" cy="723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610870" y="2100580"/>
            <a:ext cx="1201039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sz="2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git 是Linus为了帮助管理 Linux 内核开发而开发的一个开放源码的版本控制软件</a:t>
            </a:r>
            <a:endParaRPr sz="2400" b="1" dirty="0" smtClean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424180" y="3358515"/>
            <a:ext cx="1201039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sz="2400" b="1" dirty="0" smtClean="0">
                <a:cs typeface="Arial" panose="020B0604020202020204" pitchFamily="34" charset="0"/>
                <a:sym typeface="+mn-ea"/>
              </a:rPr>
              <a:t>git 是目前世界上最先进的分布式版本控制系统（没有</a:t>
            </a:r>
            <a:r>
              <a:rPr sz="2400" b="1" dirty="0" smtClean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之一）</a:t>
            </a:r>
            <a:endParaRPr sz="2400" b="1" dirty="0" smtClean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59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367">
      <a:dk1>
        <a:sysClr val="windowText" lastClr="000000"/>
      </a:dk1>
      <a:lt1>
        <a:sysClr val="window" lastClr="FFFFFF"/>
      </a:lt1>
      <a:dk2>
        <a:srgbClr val="002436"/>
      </a:dk2>
      <a:lt2>
        <a:srgbClr val="E7E6E6"/>
      </a:lt2>
      <a:accent1>
        <a:srgbClr val="002436"/>
      </a:accent1>
      <a:accent2>
        <a:srgbClr val="00709F"/>
      </a:accent2>
      <a:accent3>
        <a:srgbClr val="002436"/>
      </a:accent3>
      <a:accent4>
        <a:srgbClr val="00709F"/>
      </a:accent4>
      <a:accent5>
        <a:srgbClr val="002436"/>
      </a:accent5>
      <a:accent6>
        <a:srgbClr val="00709F"/>
      </a:accent6>
      <a:hlink>
        <a:srgbClr val="002436"/>
      </a:hlink>
      <a:folHlink>
        <a:srgbClr val="00709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7636</Words>
  <Application>WPS 演示</Application>
  <PresentationFormat>自定义</PresentationFormat>
  <Paragraphs>425</Paragraphs>
  <Slides>51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Arial</vt:lpstr>
      <vt:lpstr>宋体</vt:lpstr>
      <vt:lpstr>Wingdings</vt:lpstr>
      <vt:lpstr>Calibri</vt:lpstr>
      <vt:lpstr>Calibri</vt:lpstr>
      <vt:lpstr>微软雅黑</vt:lpstr>
      <vt:lpstr>Times New Roman</vt:lpstr>
      <vt:lpstr>Arial Unicode MS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</dc:title>
  <dc:creator/>
  <cp:keywords>www.1ppt.com</cp:keywords>
  <cp:lastModifiedBy>Admin</cp:lastModifiedBy>
  <cp:revision>17</cp:revision>
  <dcterms:created xsi:type="dcterms:W3CDTF">2017-01-21T19:28:00Z</dcterms:created>
  <dcterms:modified xsi:type="dcterms:W3CDTF">2019-06-25T09:52:10Z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